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6" r:id="rId5"/>
    <p:sldId id="277" r:id="rId6"/>
    <p:sldId id="291" r:id="rId7"/>
    <p:sldId id="258" r:id="rId8"/>
    <p:sldId id="293" r:id="rId9"/>
    <p:sldId id="290" r:id="rId10"/>
    <p:sldId id="264" r:id="rId11"/>
    <p:sldId id="268" r:id="rId12"/>
    <p:sldId id="286" r:id="rId13"/>
    <p:sldId id="294" r:id="rId14"/>
    <p:sldId id="262" r:id="rId15"/>
    <p:sldId id="292" r:id="rId16"/>
    <p:sldId id="296" r:id="rId17"/>
    <p:sldId id="297" r:id="rId18"/>
    <p:sldId id="295" r:id="rId19"/>
    <p:sldId id="279"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204" autoAdjust="0"/>
  </p:normalViewPr>
  <p:slideViewPr>
    <p:cSldViewPr snapToGrid="0">
      <p:cViewPr varScale="1">
        <p:scale>
          <a:sx n="103" d="100"/>
          <a:sy n="103" d="100"/>
        </p:scale>
        <p:origin x="912" y="10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9/15/2024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9/15/2024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984440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524849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2793120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2370604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873524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9096670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5.jpg"/></Relationships>
</file>

<file path=ppt/slides/_rels/slide1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9.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0.jpg"/></Relationships>
</file>

<file path=ppt/slides/_rels/slide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610512" y="1610638"/>
            <a:ext cx="6856292" cy="3590596"/>
          </a:xfrm>
        </p:spPr>
        <p:txBody>
          <a:bodyPr>
            <a:noAutofit/>
          </a:bodyPr>
          <a:lstStyle/>
          <a:p>
            <a:r>
              <a:rPr lang="mk-MK" sz="4800" dirty="0"/>
              <a:t>„Алгоритам за креирање на дигитален мозаик“</a:t>
            </a:r>
            <a:endParaRPr lang="en-US" sz="4800" dirty="0"/>
          </a:p>
        </p:txBody>
      </p:sp>
      <p:sp>
        <p:nvSpPr>
          <p:cNvPr id="3" name="Title 1">
            <a:extLst>
              <a:ext uri="{FF2B5EF4-FFF2-40B4-BE49-F238E27FC236}">
                <a16:creationId xmlns:a16="http://schemas.microsoft.com/office/drawing/2014/main" id="{FCC782FA-B299-C865-B3D0-7000788A3BDE}"/>
              </a:ext>
            </a:extLst>
          </p:cNvPr>
          <p:cNvSpPr txBox="1">
            <a:spLocks/>
          </p:cNvSpPr>
          <p:nvPr/>
        </p:nvSpPr>
        <p:spPr>
          <a:xfrm>
            <a:off x="3422390" y="1190578"/>
            <a:ext cx="6343650" cy="1054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kern="1200" cap="all" baseline="0">
                <a:solidFill>
                  <a:schemeClr val="tx2"/>
                </a:solidFill>
                <a:latin typeface="+mj-lt"/>
                <a:ea typeface="+mj-ea"/>
                <a:cs typeface="+mj-cs"/>
              </a:defRPr>
            </a:lvl1pPr>
          </a:lstStyle>
          <a:p>
            <a:r>
              <a:rPr lang="mk-MK" sz="2000" dirty="0"/>
              <a:t>Дигитално процесира на слика, 2023/2024:</a:t>
            </a:r>
            <a:endParaRPr lang="en-ZA" sz="2000" dirty="0"/>
          </a:p>
        </p:txBody>
      </p:sp>
      <p:sp>
        <p:nvSpPr>
          <p:cNvPr id="4" name="Title 1">
            <a:extLst>
              <a:ext uri="{FF2B5EF4-FFF2-40B4-BE49-F238E27FC236}">
                <a16:creationId xmlns:a16="http://schemas.microsoft.com/office/drawing/2014/main" id="{84112610-2DE4-3CBB-ABC8-9B52E9AE0EA1}"/>
              </a:ext>
            </a:extLst>
          </p:cNvPr>
          <p:cNvSpPr txBox="1">
            <a:spLocks/>
          </p:cNvSpPr>
          <p:nvPr/>
        </p:nvSpPr>
        <p:spPr>
          <a:xfrm>
            <a:off x="7904195" y="4673974"/>
            <a:ext cx="4122965" cy="1054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kern="1200" cap="all" baseline="0">
                <a:solidFill>
                  <a:schemeClr val="tx2"/>
                </a:solidFill>
                <a:latin typeface="+mj-lt"/>
                <a:ea typeface="+mj-ea"/>
                <a:cs typeface="+mj-cs"/>
              </a:defRPr>
            </a:lvl1pPr>
          </a:lstStyle>
          <a:p>
            <a:r>
              <a:rPr lang="mk-MK" sz="2000" dirty="0"/>
              <a:t>Виктор Костадиноски, 226009</a:t>
            </a:r>
            <a:endParaRPr lang="en-ZA" sz="2000"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mk-MK" dirty="0"/>
              <a:t>Мозаици добиени со и без радномизација</a:t>
            </a:r>
            <a:r>
              <a:rPr lang="en-US" dirty="0"/>
              <a:t>​</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10</a:t>
            </a:fld>
            <a:endParaRPr lang="en-US" dirty="0"/>
          </a:p>
        </p:txBody>
      </p:sp>
      <p:pic>
        <p:nvPicPr>
          <p:cNvPr id="9" name="Picture 8" descr="A person with blonde hair&#10;&#10;Description automatically generated">
            <a:extLst>
              <a:ext uri="{FF2B5EF4-FFF2-40B4-BE49-F238E27FC236}">
                <a16:creationId xmlns:a16="http://schemas.microsoft.com/office/drawing/2014/main" id="{1A96F63B-BBDE-53D6-2468-ACE60F961426}"/>
              </a:ext>
            </a:extLst>
          </p:cNvPr>
          <p:cNvPicPr>
            <a:picLocks noChangeAspect="1"/>
          </p:cNvPicPr>
          <p:nvPr/>
        </p:nvPicPr>
        <p:blipFill>
          <a:blip r:embed="rId3"/>
          <a:stretch>
            <a:fillRect/>
          </a:stretch>
        </p:blipFill>
        <p:spPr>
          <a:xfrm>
            <a:off x="1790920" y="3219061"/>
            <a:ext cx="4305080" cy="2438275"/>
          </a:xfrm>
          <a:prstGeom prst="rect">
            <a:avLst/>
          </a:prstGeom>
        </p:spPr>
      </p:pic>
      <p:pic>
        <p:nvPicPr>
          <p:cNvPr id="11" name="Picture 10" descr="A person with blonde hair&#10;&#10;Description automatically generated">
            <a:extLst>
              <a:ext uri="{FF2B5EF4-FFF2-40B4-BE49-F238E27FC236}">
                <a16:creationId xmlns:a16="http://schemas.microsoft.com/office/drawing/2014/main" id="{1221A443-43AD-6D67-2933-633F27C85715}"/>
              </a:ext>
            </a:extLst>
          </p:cNvPr>
          <p:cNvPicPr>
            <a:picLocks noChangeAspect="1"/>
          </p:cNvPicPr>
          <p:nvPr/>
        </p:nvPicPr>
        <p:blipFill>
          <a:blip r:embed="rId4"/>
          <a:stretch>
            <a:fillRect/>
          </a:stretch>
        </p:blipFill>
        <p:spPr>
          <a:xfrm>
            <a:off x="6485844" y="3219061"/>
            <a:ext cx="4305080" cy="2438275"/>
          </a:xfrm>
          <a:prstGeom prst="rect">
            <a:avLst/>
          </a:prstGeom>
        </p:spPr>
      </p:pic>
    </p:spTree>
    <p:extLst>
      <p:ext uri="{BB962C8B-B14F-4D97-AF65-F5344CB8AC3E}">
        <p14:creationId xmlns:p14="http://schemas.microsoft.com/office/powerpoint/2010/main" val="2825232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normAutofit/>
          </a:bodyPr>
          <a:lstStyle/>
          <a:p>
            <a:r>
              <a:rPr lang="ru-RU" dirty="0"/>
              <a:t>Подобрување на алгоритамот со </a:t>
            </a:r>
            <a:r>
              <a:rPr lang="mk-MK" dirty="0"/>
              <a:t>употреба на </a:t>
            </a:r>
            <a:r>
              <a:rPr lang="mk-MK" dirty="0" err="1"/>
              <a:t>кд</a:t>
            </a:r>
            <a:r>
              <a:rPr lang="mk-MK" dirty="0"/>
              <a:t>-дрва</a:t>
            </a:r>
            <a:endParaRPr lang="en-US" dirty="0"/>
          </a:p>
        </p:txBody>
      </p:sp>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a:bodyPr>
          <a:lstStyle/>
          <a:p>
            <a:r>
              <a:rPr lang="ru-RU" dirty="0"/>
              <a:t>Воведувањето на рандомизација значително го подобри времето на извршување на алгоритамот, но како цена за тоа се влоши квалитетот и естетскиот изглед на крајниот мозаик. За да го надминеме овој недостаток на подобрувањето со рандомизација, ќе го измениме предложениот алгоритам така што место линеарна споредба на секој регион со секоја плочка од множеството со плочки, ќе употребиме к-димензионално (во случајов 3-димензионално) дрво. Тоа ќе ја намали сложеноста на алгоритамот од О(NM), на О(Nlog2M), каде N е бројот на региони на сликата, а M е бројот на плочки во целосното множество со плочки.</a:t>
            </a:r>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9" name="Picture Placeholder 8" descr="A close up of a person's face&#10;&#10;Description automatically generated">
            <a:extLst>
              <a:ext uri="{FF2B5EF4-FFF2-40B4-BE49-F238E27FC236}">
                <a16:creationId xmlns:a16="http://schemas.microsoft.com/office/drawing/2014/main" id="{E9C6C5E4-D859-AFD0-EC51-EF9645BFCE18}"/>
              </a:ext>
            </a:extLst>
          </p:cNvPr>
          <p:cNvPicPr>
            <a:picLocks noGrp="1" noChangeAspect="1"/>
          </p:cNvPicPr>
          <p:nvPr>
            <p:ph type="pic" sz="quarter" idx="15"/>
          </p:nvPr>
        </p:nvPicPr>
        <p:blipFill>
          <a:blip r:embed="rId3"/>
          <a:srcRect l="36045" r="36045"/>
          <a:stretch>
            <a:fillRect/>
          </a:stretch>
        </p:blipFill>
        <p:spPr/>
      </p:pic>
    </p:spTree>
    <p:extLst>
      <p:ext uri="{BB962C8B-B14F-4D97-AF65-F5344CB8AC3E}">
        <p14:creationId xmlns:p14="http://schemas.microsoft.com/office/powerpoint/2010/main" val="1593920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mk-MK" dirty="0"/>
              <a:t>Што претставуваат </a:t>
            </a:r>
            <a:r>
              <a:rPr lang="mk-MK" dirty="0" err="1"/>
              <a:t>кд</a:t>
            </a:r>
            <a:r>
              <a:rPr lang="mk-MK" dirty="0"/>
              <a:t>-дрва?</a:t>
            </a:r>
            <a:endParaRPr lang="en-US" dirty="0"/>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5334000" cy="3737541"/>
          </a:xfrm>
        </p:spPr>
        <p:txBody>
          <a:bodyPr>
            <a:normAutofit fontScale="92500"/>
          </a:bodyPr>
          <a:lstStyle/>
          <a:p>
            <a:r>
              <a:rPr lang="ru-RU" dirty="0"/>
              <a:t>КД-дрвата се тип на податочна структура – бинарно дрво што се користи за организирање точки од к-димензионален простор. Секој јазол од дрвото претставува точка од к-димензионален просторот. Секој јазол (односно секоја к-димензионална точка) го дели дрвото (и поддрвата) на две половини, користејќи една од к-те димензиите (или карактеристиките) како основа за поделбата. Овие димензии можат да претставуваат различни карактеристики на податоците. Во контекст на нашиот алгоритам за креирање на дигитални мозаици, к-те димензиите ги претставуваат каналите на бојата на плочките (BluRedGren, BGR), па токму затоа к = 3.</a:t>
            </a:r>
            <a:endParaRPr lang="en-US" dirty="0"/>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9" name="Picture 8">
            <a:extLst>
              <a:ext uri="{FF2B5EF4-FFF2-40B4-BE49-F238E27FC236}">
                <a16:creationId xmlns:a16="http://schemas.microsoft.com/office/drawing/2014/main" id="{EB93954D-AABA-C74E-8E23-01AA9B239610}"/>
              </a:ext>
            </a:extLst>
          </p:cNvPr>
          <p:cNvPicPr>
            <a:picLocks noChangeAspect="1"/>
          </p:cNvPicPr>
          <p:nvPr/>
        </p:nvPicPr>
        <p:blipFill>
          <a:blip r:embed="rId3"/>
          <a:stretch>
            <a:fillRect/>
          </a:stretch>
        </p:blipFill>
        <p:spPr>
          <a:xfrm>
            <a:off x="6746457" y="2662756"/>
            <a:ext cx="4450318" cy="2859443"/>
          </a:xfrm>
          <a:prstGeom prst="rect">
            <a:avLst/>
          </a:prstGeom>
        </p:spPr>
      </p:pic>
    </p:spTree>
    <p:extLst>
      <p:ext uri="{BB962C8B-B14F-4D97-AF65-F5344CB8AC3E}">
        <p14:creationId xmlns:p14="http://schemas.microsoft.com/office/powerpoint/2010/main" val="2390678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mk-MK" dirty="0"/>
              <a:t>Мозаици добиени со употреба на </a:t>
            </a:r>
            <a:r>
              <a:rPr lang="mk-MK" dirty="0" err="1"/>
              <a:t>кд</a:t>
            </a:r>
            <a:r>
              <a:rPr lang="mk-MK" dirty="0"/>
              <a:t>-дрва</a:t>
            </a:r>
            <a:r>
              <a:rPr lang="en-US" dirty="0"/>
              <a:t>​</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13</a:t>
            </a:fld>
            <a:endParaRPr lang="en-US" dirty="0"/>
          </a:p>
        </p:txBody>
      </p:sp>
      <p:pic>
        <p:nvPicPr>
          <p:cNvPr id="3" name="Picture 2" descr="A close up of a person's face&#10;&#10;Description automatically generated">
            <a:extLst>
              <a:ext uri="{FF2B5EF4-FFF2-40B4-BE49-F238E27FC236}">
                <a16:creationId xmlns:a16="http://schemas.microsoft.com/office/drawing/2014/main" id="{E3BB82AF-2E3C-2855-5AE4-B7739CF7D5D9}"/>
              </a:ext>
            </a:extLst>
          </p:cNvPr>
          <p:cNvPicPr>
            <a:picLocks noChangeAspect="1"/>
          </p:cNvPicPr>
          <p:nvPr/>
        </p:nvPicPr>
        <p:blipFill>
          <a:blip r:embed="rId3"/>
          <a:stretch>
            <a:fillRect/>
          </a:stretch>
        </p:blipFill>
        <p:spPr>
          <a:xfrm>
            <a:off x="1707502" y="2683874"/>
            <a:ext cx="4889242" cy="3278015"/>
          </a:xfrm>
          <a:prstGeom prst="rect">
            <a:avLst/>
          </a:prstGeom>
        </p:spPr>
      </p:pic>
      <p:pic>
        <p:nvPicPr>
          <p:cNvPr id="7" name="Picture 6" descr="A close-up of a building&#10;&#10;Description automatically generated">
            <a:extLst>
              <a:ext uri="{FF2B5EF4-FFF2-40B4-BE49-F238E27FC236}">
                <a16:creationId xmlns:a16="http://schemas.microsoft.com/office/drawing/2014/main" id="{54466487-C8F0-A2E4-5FE7-C54574DAD096}"/>
              </a:ext>
            </a:extLst>
          </p:cNvPr>
          <p:cNvPicPr>
            <a:picLocks noChangeAspect="1"/>
          </p:cNvPicPr>
          <p:nvPr/>
        </p:nvPicPr>
        <p:blipFill>
          <a:blip r:embed="rId4"/>
          <a:stretch>
            <a:fillRect/>
          </a:stretch>
        </p:blipFill>
        <p:spPr>
          <a:xfrm>
            <a:off x="7318310" y="1896317"/>
            <a:ext cx="2973355" cy="4460033"/>
          </a:xfrm>
          <a:prstGeom prst="rect">
            <a:avLst/>
          </a:prstGeom>
        </p:spPr>
      </p:pic>
    </p:spTree>
    <p:extLst>
      <p:ext uri="{BB962C8B-B14F-4D97-AF65-F5344CB8AC3E}">
        <p14:creationId xmlns:p14="http://schemas.microsoft.com/office/powerpoint/2010/main" val="4133410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2379306" y="592413"/>
            <a:ext cx="9553416" cy="2039341"/>
          </a:xfrm>
        </p:spPr>
        <p:txBody>
          <a:bodyPr>
            <a:normAutofit/>
          </a:bodyPr>
          <a:lstStyle/>
          <a:p>
            <a:r>
              <a:rPr lang="ru-RU" dirty="0"/>
              <a:t>Подобрување на алгоритамот со воведување на паралелизација</a:t>
            </a:r>
            <a:endParaRPr lang="en-US" dirty="0"/>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a:off x="3526037" y="2631755"/>
            <a:ext cx="7791995" cy="3218540"/>
          </a:xfrm>
        </p:spPr>
        <p:txBody>
          <a:bodyPr>
            <a:normAutofit/>
          </a:bodyPr>
          <a:lstStyle/>
          <a:p>
            <a:r>
              <a:rPr lang="ru-RU" dirty="0"/>
              <a:t>Последното подобрување на предложениот алгоритам за креирање на дигитални мозаици можеме да го направиме со воведувањето на паралелизам (multithreading). Имено, зошто секој следен регион да го чека претходниот, во процесот на пронаоѓање на најблиска плочка, кога овие операции се независни една од друга и може да се одвиваат паралелно. Па затоа, токму тука ќе го воведеме паралелизмот во рамките на алгоритамот.</a:t>
            </a:r>
          </a:p>
          <a:p>
            <a:r>
              <a:rPr lang="ru-RU" dirty="0"/>
              <a:t>Дали со воведувањето на паралелизација ќе постигнеме подорување на времето на извршување на алгоритамот?</a:t>
            </a:r>
          </a:p>
          <a:p>
            <a:r>
              <a:rPr lang="ru-RU" dirty="0"/>
              <a:t>-Краткиот одговор е: НЕ. Причина: </a:t>
            </a:r>
            <a:r>
              <a:rPr lang="en-US" dirty="0"/>
              <a:t>GIL</a:t>
            </a:r>
            <a:r>
              <a:rPr lang="mk-MK" dirty="0"/>
              <a:t> – </a:t>
            </a:r>
            <a:r>
              <a:rPr lang="mk-MK" dirty="0" err="1"/>
              <a:t>от</a:t>
            </a:r>
            <a:r>
              <a:rPr lang="mk-MK" dirty="0"/>
              <a:t> и  преголемиот </a:t>
            </a:r>
            <a:r>
              <a:rPr lang="en-US" dirty="0"/>
              <a:t>overhead </a:t>
            </a:r>
            <a:r>
              <a:rPr lang="mk-MK" dirty="0"/>
              <a:t>при промената на контекст на нишка (односно процес).</a:t>
            </a:r>
            <a:endParaRPr lang="en-US"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2259120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mk-MK" dirty="0"/>
              <a:t>Најкратко време на извршување на алгоритамот</a:t>
            </a:r>
            <a:endParaRPr lang="en-US" dirty="0"/>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10882603" cy="1884215"/>
          </a:xfrm>
        </p:spPr>
        <p:txBody>
          <a:bodyPr>
            <a:normAutofit lnSpcReduction="10000"/>
          </a:bodyPr>
          <a:lstStyle/>
          <a:p>
            <a:r>
              <a:rPr lang="mk-MK" dirty="0"/>
              <a:t>И покрај тоа што предложениот алгоритам за креирање на дигитален мозаик нуди можност за истовремено користење на сите три опции за подобрување,</a:t>
            </a:r>
            <a:r>
              <a:rPr lang="ru-RU" dirty="0"/>
              <a:t> најкратко време на извршување се постигнува кога се користи опцијата за подобрување само со употреба на КД-дрва. </a:t>
            </a:r>
          </a:p>
          <a:p>
            <a:r>
              <a:rPr lang="ru-RU" dirty="0"/>
              <a:t>Овој резултат е сосема очекуван поради фактот што овој пристап има најмал overhead (потребно е само еднаш да се изгради КД-дрвото, а потоа само да се изминува) и најдобра временска сложеност од O(Nlog2M), каде што N е бројот на региони, а M бројот на плочки</a:t>
            </a:r>
            <a:r>
              <a:rPr lang="mk-MK" dirty="0"/>
              <a:t> </a:t>
            </a:r>
            <a:endParaRPr lang="en-US" dirty="0"/>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15</a:t>
            </a:fld>
            <a:endParaRPr lang="en-US" dirty="0"/>
          </a:p>
        </p:txBody>
      </p:sp>
      <p:pic>
        <p:nvPicPr>
          <p:cNvPr id="7" name="Picture 6">
            <a:extLst>
              <a:ext uri="{FF2B5EF4-FFF2-40B4-BE49-F238E27FC236}">
                <a16:creationId xmlns:a16="http://schemas.microsoft.com/office/drawing/2014/main" id="{0072A0B2-3624-457E-40AF-027D4B8BBBDB}"/>
              </a:ext>
            </a:extLst>
          </p:cNvPr>
          <p:cNvPicPr>
            <a:picLocks noChangeAspect="1"/>
          </p:cNvPicPr>
          <p:nvPr/>
        </p:nvPicPr>
        <p:blipFill>
          <a:blip r:embed="rId3"/>
          <a:stretch>
            <a:fillRect/>
          </a:stretch>
        </p:blipFill>
        <p:spPr>
          <a:xfrm>
            <a:off x="1016123" y="4394719"/>
            <a:ext cx="10374356" cy="1660476"/>
          </a:xfrm>
          <a:prstGeom prst="rect">
            <a:avLst/>
          </a:prstGeom>
        </p:spPr>
      </p:pic>
    </p:spTree>
    <p:extLst>
      <p:ext uri="{BB962C8B-B14F-4D97-AF65-F5344CB8AC3E}">
        <p14:creationId xmlns:p14="http://schemas.microsoft.com/office/powerpoint/2010/main" val="2054324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mk-MK" dirty="0"/>
              <a:t>Завршни зборови</a:t>
            </a:r>
            <a:endParaRPr lang="en-US" dirty="0"/>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5" y="2080724"/>
            <a:ext cx="9570720" cy="3750909"/>
          </a:xfrm>
        </p:spPr>
        <p:txBody>
          <a:bodyPr>
            <a:normAutofit/>
          </a:bodyPr>
          <a:lstStyle/>
          <a:p>
            <a:r>
              <a:rPr lang="ru-RU" dirty="0"/>
              <a:t>Во рамките на овој проект беше опфатен развојот на алгоритамот за креирање на дигитални мозаици од влезни фотографии. Преку истражувањето и имплементацијата на различните опции, како што се: опцијата за употреба на рандомизација, опцијата за употреба на КД-дрва и опцијата за паралелизација со употреба на нишки, алгоритамот, исто така, беше успешно оптимизиран и временски и во однос на визуелниот квалитет.</a:t>
            </a:r>
          </a:p>
          <a:p>
            <a:r>
              <a:rPr lang="ru-RU" dirty="0"/>
              <a:t>За крај може да се каже дека проектот во себе сѐ уште има потенцијал за понатамошни усовршувања и надоградувања. Овие надоградувања вклучуваат: имплементирање на опциите за динамично менување на големината на плочка во случаеви кога тоа е потребно, имплементирање на опција за креирање на мозаик врз основа на текстурата и други усовршувања.</a:t>
            </a:r>
            <a:endParaRPr lang="en-US" dirty="0"/>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4252466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mk-MK" dirty="0"/>
              <a:t>Ви благодарам</a:t>
            </a:r>
            <a:endParaRPr lang="en-US" dirty="0"/>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lnSpcReduction="10000"/>
          </a:bodyPr>
          <a:lstStyle/>
          <a:p>
            <a:r>
              <a:rPr lang="mk-MK" dirty="0"/>
              <a:t>Изработи: Виктор Костадиноски</a:t>
            </a:r>
            <a:endParaRPr lang="en-US" dirty="0"/>
          </a:p>
          <a:p>
            <a:r>
              <a:rPr lang="mk-MK" dirty="0"/>
              <a:t>Индекс: 226009</a:t>
            </a:r>
            <a:endParaRPr lang="en-US" dirty="0"/>
          </a:p>
          <a:p>
            <a:r>
              <a:rPr lang="mk-MK" dirty="0"/>
              <a:t>Компјутерски науки</a:t>
            </a:r>
            <a:r>
              <a:rPr lang="en-US" dirty="0"/>
              <a:t>​</a:t>
            </a:r>
          </a:p>
          <a:p>
            <a:r>
              <a:rPr lang="mk-MK" dirty="0"/>
              <a:t>ФИНКИ, 2023/2024</a:t>
            </a:r>
            <a:endParaRPr lang="en-US" dirty="0"/>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771736" y="896112"/>
            <a:ext cx="9389288" cy="1362456"/>
          </a:xfrm>
        </p:spPr>
        <p:txBody>
          <a:bodyPr anchor="t">
            <a:normAutofit/>
          </a:bodyPr>
          <a:lstStyle/>
          <a:p>
            <a:r>
              <a:rPr lang="mk-MK" dirty="0"/>
              <a:t>Што претставува мозаик?</a:t>
            </a:r>
            <a:endParaRPr lang="en-ZA"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2</a:t>
            </a:fld>
            <a:endParaRPr lang="en-US"/>
          </a:p>
        </p:txBody>
      </p:sp>
      <p:pic>
        <p:nvPicPr>
          <p:cNvPr id="4" name="Picture 3" descr="Roman Mosaics - World History Encyclopedia">
            <a:extLst>
              <a:ext uri="{FF2B5EF4-FFF2-40B4-BE49-F238E27FC236}">
                <a16:creationId xmlns:a16="http://schemas.microsoft.com/office/drawing/2014/main" id="{F087AD75-29DE-7D19-117D-D1A47970E1A0}"/>
              </a:ext>
            </a:extLst>
          </p:cNvPr>
          <p:cNvPicPr>
            <a:picLocks noChangeAspect="1"/>
          </p:cNvPicPr>
          <p:nvPr/>
        </p:nvPicPr>
        <p:blipFill>
          <a:blip r:embed="rId3" cstate="print">
            <a:extLst>
              <a:ext uri="{28A0092B-C50C-407E-A947-70E740481C1C}">
                <a14:useLocalDpi xmlns:a14="http://schemas.microsoft.com/office/drawing/2010/main" val="0"/>
              </a:ext>
            </a:extLst>
          </a:blip>
          <a:srcRect l="5705" r="21841" b="2"/>
          <a:stretch/>
        </p:blipFill>
        <p:spPr bwMode="auto">
          <a:xfrm>
            <a:off x="312790" y="2095104"/>
            <a:ext cx="3005721" cy="2667791"/>
          </a:xfrm>
          <a:prstGeom prst="ellipse">
            <a:avLst/>
          </a:prstGeom>
          <a:ln w="63500" cap="rnd">
            <a:noFill/>
          </a:ln>
          <a:effectLst/>
        </p:spPr>
      </p:pic>
      <p:sp>
        <p:nvSpPr>
          <p:cNvPr id="3" name="Subtitle 2">
            <a:extLst>
              <a:ext uri="{FF2B5EF4-FFF2-40B4-BE49-F238E27FC236}">
                <a16:creationId xmlns:a16="http://schemas.microsoft.com/office/drawing/2014/main" id="{35E3EA69-4E0E-41BD-8095-A124225A2647}"/>
              </a:ext>
            </a:extLst>
          </p:cNvPr>
          <p:cNvSpPr>
            <a:spLocks noGrp="1"/>
          </p:cNvSpPr>
          <p:nvPr>
            <p:ph sz="half" idx="15"/>
          </p:nvPr>
        </p:nvSpPr>
        <p:spPr>
          <a:xfrm>
            <a:off x="5645989" y="2456688"/>
            <a:ext cx="4515035" cy="3505200"/>
          </a:xfrm>
        </p:spPr>
        <p:txBody>
          <a:bodyPr>
            <a:normAutofit/>
          </a:bodyPr>
          <a:lstStyle/>
          <a:p>
            <a:pPr marL="285750" indent="-285750">
              <a:buFont typeface="Arial" panose="020B0604020202020204" pitchFamily="34" charset="0"/>
              <a:buChar char="•"/>
            </a:pPr>
            <a:r>
              <a:rPr lang="mk-MK" sz="1700" dirty="0">
                <a:effectLst/>
              </a:rPr>
              <a:t>Мозаикот е уметничка форма која вклучува создавање слики со составување мали, обоени парчиња материјали како камен, стакло или керамика.</a:t>
            </a:r>
          </a:p>
          <a:p>
            <a:pPr marL="285750" indent="-285750">
              <a:buFont typeface="Arial" panose="020B0604020202020204" pitchFamily="34" charset="0"/>
              <a:buChar char="•"/>
            </a:pPr>
            <a:r>
              <a:rPr lang="mk-MK" sz="1700" dirty="0">
                <a:effectLst/>
              </a:rPr>
              <a:t>Дигиталниот мозаик, пак, за разлика од физичкиот, претставува дигитална слика којашто е добиена врз основа на различни математички пресметки со спојување на голем број на помали сликички добиени од едно конечно множество слики. </a:t>
            </a:r>
            <a:endParaRPr lang="en-US" sz="1700" dirty="0"/>
          </a:p>
        </p:txBody>
      </p:sp>
      <p:pic>
        <p:nvPicPr>
          <p:cNvPr id="8" name="Picture 7" descr="A collage of people's faces&#10;&#10;Description automatically generated">
            <a:extLst>
              <a:ext uri="{FF2B5EF4-FFF2-40B4-BE49-F238E27FC236}">
                <a16:creationId xmlns:a16="http://schemas.microsoft.com/office/drawing/2014/main" id="{12A928C7-FE7F-D3AA-91A9-FCB9CB1CB7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8022" y="3260034"/>
            <a:ext cx="3005721" cy="3005721"/>
          </a:xfrm>
          <a:prstGeom prst="ellipse">
            <a:avLst/>
          </a:prstGeom>
          <a:ln w="63500" cap="rnd">
            <a:noFill/>
          </a:ln>
          <a:effectLst/>
        </p:spPr>
      </p:pic>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6DC3782-553E-231F-B70F-8A02AFCFDF5D}"/>
              </a:ext>
            </a:extLst>
          </p:cNvPr>
          <p:cNvSpPr>
            <a:spLocks noGrp="1"/>
          </p:cNvSpPr>
          <p:nvPr>
            <p:ph type="title"/>
          </p:nvPr>
        </p:nvSpPr>
        <p:spPr>
          <a:xfrm>
            <a:off x="3516752" y="680438"/>
            <a:ext cx="7889768" cy="2039341"/>
          </a:xfrm>
        </p:spPr>
        <p:txBody>
          <a:bodyPr>
            <a:normAutofit fontScale="90000"/>
          </a:bodyPr>
          <a:lstStyle/>
          <a:p>
            <a:r>
              <a:rPr lang="mk-MK" dirty="0"/>
              <a:t>Пример за влезна слика и мозаик добиен со алгоритам за креирање на дигитални мозаици</a:t>
            </a:r>
            <a:endParaRPr lang="en-US" dirty="0"/>
          </a:p>
        </p:txBody>
      </p:sp>
      <p:pic>
        <p:nvPicPr>
          <p:cNvPr id="12" name="Picture 11" descr="A bear lying on a rock&#10;&#10;Description automatically generated">
            <a:extLst>
              <a:ext uri="{FF2B5EF4-FFF2-40B4-BE49-F238E27FC236}">
                <a16:creationId xmlns:a16="http://schemas.microsoft.com/office/drawing/2014/main" id="{F9F4D866-564D-983A-F6BA-DE1681DDD42B}"/>
              </a:ext>
            </a:extLst>
          </p:cNvPr>
          <p:cNvPicPr>
            <a:picLocks noChangeAspect="1"/>
          </p:cNvPicPr>
          <p:nvPr/>
        </p:nvPicPr>
        <p:blipFill>
          <a:blip r:embed="rId3"/>
          <a:srcRect r="391" b="-4"/>
          <a:stretch/>
        </p:blipFill>
        <p:spPr>
          <a:xfrm>
            <a:off x="8116585" y="3171030"/>
            <a:ext cx="2994660" cy="3006531"/>
          </a:xfrm>
          <a:prstGeom prst="rect">
            <a:avLst/>
          </a:prstGeom>
          <a:noFill/>
        </p:spPr>
      </p:pic>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a:xfrm>
            <a:off x="10949320" y="6356350"/>
            <a:ext cx="457200" cy="365125"/>
          </a:xfrm>
        </p:spPr>
        <p:txBody>
          <a:bodyPr anchor="ctr">
            <a:normAutofit/>
          </a:bodyPr>
          <a:lstStyle/>
          <a:p>
            <a:pPr>
              <a:spcAft>
                <a:spcPts val="600"/>
              </a:spcAft>
            </a:pPr>
            <a:fld id="{B5CEABB6-07DC-46E8-9B57-56EC44A396E5}" type="slidenum">
              <a:rPr lang="en-US" smtClean="0"/>
              <a:pPr>
                <a:spcAft>
                  <a:spcPts val="600"/>
                </a:spcAft>
              </a:pPr>
              <a:t>3</a:t>
            </a:fld>
            <a:endParaRPr lang="en-US"/>
          </a:p>
        </p:txBody>
      </p:sp>
      <p:pic>
        <p:nvPicPr>
          <p:cNvPr id="14" name="Picture 13" descr="A bear lying on a mossy rock&#10;&#10;Description automatically generated">
            <a:extLst>
              <a:ext uri="{FF2B5EF4-FFF2-40B4-BE49-F238E27FC236}">
                <a16:creationId xmlns:a16="http://schemas.microsoft.com/office/drawing/2014/main" id="{56F922E2-F0CA-B490-F186-BAE603861DCE}"/>
              </a:ext>
            </a:extLst>
          </p:cNvPr>
          <p:cNvPicPr>
            <a:picLocks noChangeAspect="1"/>
          </p:cNvPicPr>
          <p:nvPr/>
        </p:nvPicPr>
        <p:blipFill>
          <a:blip r:embed="rId4"/>
          <a:stretch>
            <a:fillRect/>
          </a:stretch>
        </p:blipFill>
        <p:spPr>
          <a:xfrm>
            <a:off x="4201810" y="3171031"/>
            <a:ext cx="3006531" cy="3006531"/>
          </a:xfrm>
          <a:prstGeom prst="rect">
            <a:avLst/>
          </a:prstGeom>
        </p:spPr>
      </p:pic>
      <p:sp>
        <p:nvSpPr>
          <p:cNvPr id="15" name="Arrow: Right 14">
            <a:extLst>
              <a:ext uri="{FF2B5EF4-FFF2-40B4-BE49-F238E27FC236}">
                <a16:creationId xmlns:a16="http://schemas.microsoft.com/office/drawing/2014/main" id="{9143C05E-F0E8-F985-CB36-464C5B7F32A7}"/>
              </a:ext>
            </a:extLst>
          </p:cNvPr>
          <p:cNvSpPr/>
          <p:nvPr/>
        </p:nvSpPr>
        <p:spPr>
          <a:xfrm>
            <a:off x="7362825" y="4497355"/>
            <a:ext cx="571500" cy="32385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mk-MK"/>
          </a:p>
        </p:txBody>
      </p:sp>
    </p:spTree>
    <p:extLst>
      <p:ext uri="{BB962C8B-B14F-4D97-AF65-F5344CB8AC3E}">
        <p14:creationId xmlns:p14="http://schemas.microsoft.com/office/powerpoint/2010/main" val="3003251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389071" y="660400"/>
            <a:ext cx="7453621" cy="2768642"/>
          </a:xfrm>
        </p:spPr>
        <p:txBody>
          <a:bodyPr>
            <a:normAutofit/>
          </a:bodyPr>
          <a:lstStyle/>
          <a:p>
            <a:r>
              <a:rPr lang="ru-RU" dirty="0"/>
              <a:t>Уметнички причини за креирање на дигиталните мозаици</a:t>
            </a:r>
            <a:endParaRPr lang="en-US" dirty="0"/>
          </a:p>
        </p:txBody>
      </p:sp>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Placeholder 5" descr="A painting of a volcano&#10;&#10;Description automatically generated">
            <a:extLst>
              <a:ext uri="{FF2B5EF4-FFF2-40B4-BE49-F238E27FC236}">
                <a16:creationId xmlns:a16="http://schemas.microsoft.com/office/drawing/2014/main" id="{A231C012-D967-FAD4-75C1-B20A0DB93F44}"/>
              </a:ext>
            </a:extLst>
          </p:cNvPr>
          <p:cNvPicPr>
            <a:picLocks noGrp="1" noChangeAspect="1"/>
          </p:cNvPicPr>
          <p:nvPr>
            <p:ph type="pic" sz="quarter" idx="13"/>
          </p:nvPr>
        </p:nvPicPr>
        <p:blipFill>
          <a:blip r:embed="rId3"/>
          <a:srcRect l="31191" r="31191"/>
          <a:stretch>
            <a:fillRect/>
          </a:stretch>
        </p:blipFill>
        <p:spPr/>
      </p:pic>
      <p:sp>
        <p:nvSpPr>
          <p:cNvPr id="9" name="Subtitle 2">
            <a:extLst>
              <a:ext uri="{FF2B5EF4-FFF2-40B4-BE49-F238E27FC236}">
                <a16:creationId xmlns:a16="http://schemas.microsoft.com/office/drawing/2014/main" id="{9D76DC28-189A-E1CD-4433-1944445977D6}"/>
              </a:ext>
            </a:extLst>
          </p:cNvPr>
          <p:cNvSpPr txBox="1">
            <a:spLocks/>
          </p:cNvSpPr>
          <p:nvPr/>
        </p:nvSpPr>
        <p:spPr>
          <a:xfrm>
            <a:off x="4818497" y="3429000"/>
            <a:ext cx="6594768" cy="1951523"/>
          </a:xfrm>
          <a:prstGeom prst="rect">
            <a:avLst/>
          </a:prstGeom>
        </p:spPr>
        <p:txBody>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sz="2000" dirty="0">
                <a:solidFill>
                  <a:schemeClr val="bg1">
                    <a:lumMod val="75000"/>
                  </a:schemeClr>
                </a:solidFill>
              </a:rPr>
              <a:t>Од уметничка гледна точка, дигиталните мозаици нудат уникатна и естетска претстава на влезната слика, комбинирајќи ја технологијата со креативниот израз на уметникот, коишто најмногу може да се забележи преку изборот на множеството со плочки, како и нивната големина.</a:t>
            </a:r>
            <a:endParaRPr lang="en-US" sz="2000" dirty="0">
              <a:solidFill>
                <a:schemeClr val="bg1">
                  <a:lumMod val="75000"/>
                </a:schemeClr>
              </a:solidFill>
            </a:endParaRPr>
          </a:p>
          <a:p>
            <a:r>
              <a:rPr lang="ru-RU" sz="2000" dirty="0">
                <a:solidFill>
                  <a:schemeClr val="bg1">
                    <a:lumMod val="75000"/>
                  </a:schemeClr>
                </a:solidFill>
              </a:rPr>
              <a:t>Дополнително, дигиталните мозаици често се користат за украсни цели, создавајќи стилизирани верзии на</a:t>
            </a:r>
            <a:r>
              <a:rPr lang="en-US" sz="2000" dirty="0">
                <a:solidFill>
                  <a:schemeClr val="bg1">
                    <a:lumMod val="75000"/>
                  </a:schemeClr>
                </a:solidFill>
              </a:rPr>
              <a:t> </a:t>
            </a:r>
            <a:r>
              <a:rPr lang="ru-RU" sz="2000" dirty="0">
                <a:solidFill>
                  <a:schemeClr val="bg1">
                    <a:lumMod val="75000"/>
                  </a:schemeClr>
                </a:solidFill>
              </a:rPr>
              <a:t>фотографии или уметнички дела</a:t>
            </a:r>
            <a:r>
              <a:rPr lang="ru-RU" dirty="0">
                <a:solidFill>
                  <a:schemeClr val="bg1">
                    <a:lumMod val="75000"/>
                  </a:schemeClr>
                </a:solidFill>
              </a:rPr>
              <a:t>.</a:t>
            </a:r>
            <a:endParaRPr lang="en-US" dirty="0">
              <a:solidFill>
                <a:schemeClr val="bg1">
                  <a:lumMod val="75000"/>
                </a:schemeClr>
              </a:solidFill>
            </a:endParaRPr>
          </a:p>
        </p:txBody>
      </p:sp>
    </p:spTree>
    <p:extLst>
      <p:ext uri="{BB962C8B-B14F-4D97-AF65-F5344CB8AC3E}">
        <p14:creationId xmlns:p14="http://schemas.microsoft.com/office/powerpoint/2010/main" val="70778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228391" y="419876"/>
            <a:ext cx="9116008" cy="2214785"/>
          </a:xfrm>
        </p:spPr>
        <p:txBody>
          <a:bodyPr>
            <a:normAutofit fontScale="90000"/>
          </a:bodyPr>
          <a:lstStyle/>
          <a:p>
            <a:r>
              <a:rPr lang="mk-MK" dirty="0"/>
              <a:t>Дефинирање на поимите плочка, регион, боја на регион/плочка и оддалеченост</a:t>
            </a:r>
            <a:endParaRPr lang="en-US" dirty="0"/>
          </a:p>
        </p:txBody>
      </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682343" y="2831275"/>
                <a:ext cx="6509657" cy="3408935"/>
              </a:xfrm>
            </p:spPr>
            <p:txBody>
              <a:bodyPr>
                <a:normAutofit fontScale="47500" lnSpcReduction="20000"/>
              </a:bodyPr>
              <a:lstStyle/>
              <a:p>
                <a:r>
                  <a:rPr lang="ru-RU" dirty="0"/>
                  <a:t>Доколку би го споредиле дигиталниот мозаик со физичкиот, големиот број на мали сликички од дигиталниот мозаик, одговараат на плочките од камен коишто се употребуваат во рамките на физичкиот. Токму затоа, малите сликички од коишто ќе го формираме дигиталниот мозаик ќе ги нарекуваме со едно име – </a:t>
                </a:r>
                <a:r>
                  <a:rPr lang="ru-RU" b="1" dirty="0"/>
                  <a:t>плочки</a:t>
                </a:r>
                <a:r>
                  <a:rPr lang="ru-RU" dirty="0"/>
                  <a:t>. </a:t>
                </a:r>
              </a:p>
              <a:p>
                <a:r>
                  <a:rPr lang="ru-RU" b="1" dirty="0"/>
                  <a:t>Регион</a:t>
                </a:r>
                <a:r>
                  <a:rPr lang="ru-RU" dirty="0"/>
                  <a:t> (или област) претставува многу мал дел од влезната фотографија којшто ќе се замени со една и точно една плочка од множеството со плочки врз основна на нивната сличност во боја.</a:t>
                </a:r>
              </a:p>
              <a:p>
                <a:r>
                  <a:rPr lang="ru-RU" b="1" dirty="0"/>
                  <a:t>Боја</a:t>
                </a:r>
                <a:r>
                  <a:rPr lang="ru-RU" dirty="0"/>
                  <a:t> </a:t>
                </a:r>
                <a:r>
                  <a:rPr lang="ru-RU" b="1" dirty="0"/>
                  <a:t>на</a:t>
                </a:r>
                <a:r>
                  <a:rPr lang="ru-RU" dirty="0"/>
                  <a:t> </a:t>
                </a:r>
                <a:r>
                  <a:rPr lang="ru-RU" b="1" dirty="0"/>
                  <a:t>регион</a:t>
                </a:r>
                <a:r>
                  <a:rPr lang="ru-RU" dirty="0"/>
                  <a:t> /</a:t>
                </a:r>
                <a:r>
                  <a:rPr lang="ru-RU" b="1" dirty="0"/>
                  <a:t>боја на сликичка</a:t>
                </a:r>
                <a:r>
                  <a:rPr lang="ru-RU" dirty="0"/>
                  <a:t>, пак, претставува средната вредност од сите пиксели во регионот/плочката, пресметана на секој од трите канали. (</a:t>
                </a:r>
                <a:r>
                  <a:rPr lang="en-US" dirty="0" err="1"/>
                  <a:t>BlueGreenReed</a:t>
                </a:r>
                <a:r>
                  <a:rPr lang="ru-RU" dirty="0"/>
                  <a:t>)</a:t>
                </a:r>
              </a:p>
              <a:p>
                <a:r>
                  <a:rPr lang="ru-RU" b="1" dirty="0"/>
                  <a:t>Оддалеченост</a:t>
                </a:r>
                <a:r>
                  <a:rPr lang="ru-RU" dirty="0"/>
                  <a:t> помеѓу регион и плочка се дефинира на следниот начин:</a:t>
                </a:r>
              </a:p>
              <a:p>
                <a:pPr algn="ctr"/>
                <a:r>
                  <a:rPr lang="ru-RU" dirty="0"/>
                  <a:t>Оддалеченост  = </a:t>
                </a:r>
                <a14:m>
                  <m:oMath xmlns:m="http://schemas.openxmlformats.org/officeDocument/2006/math">
                    <m:rad>
                      <m:radPr>
                        <m:degHide m:val="on"/>
                        <m:ctrlPr>
                          <a:rPr lang="ru-RU" i="1" smtClean="0">
                            <a:latin typeface="Cambria Math" panose="02040503050406030204" pitchFamily="18" charset="0"/>
                          </a:rPr>
                        </m:ctrlPr>
                      </m:radPr>
                      <m:deg/>
                      <m:e>
                        <m:sSup>
                          <m:sSupPr>
                            <m:ctrlPr>
                              <a:rPr lang="ru-RU" i="1" smtClean="0">
                                <a:latin typeface="Cambria Math" panose="02040503050406030204" pitchFamily="18" charset="0"/>
                              </a:rPr>
                            </m:ctrlPr>
                          </m:sSupPr>
                          <m:e>
                            <m:r>
                              <m:rPr>
                                <m:nor/>
                              </m:rPr>
                              <a:rPr lang="ru-RU" dirty="0"/>
                              <m:t>(</m:t>
                            </m:r>
                            <m:r>
                              <m:rPr>
                                <m:nor/>
                              </m:rPr>
                              <a:rPr lang="en-US" dirty="0"/>
                              <m:t>B</m:t>
                            </m:r>
                            <m:r>
                              <m:rPr>
                                <m:nor/>
                              </m:rPr>
                              <a:rPr lang="en-US" dirty="0"/>
                              <m:t>2-</m:t>
                            </m:r>
                            <m:r>
                              <m:rPr>
                                <m:nor/>
                              </m:rPr>
                              <a:rPr lang="en-US" dirty="0"/>
                              <m:t>B</m:t>
                            </m:r>
                            <m:r>
                              <m:rPr>
                                <m:nor/>
                              </m:rPr>
                              <a:rPr lang="en-US" dirty="0"/>
                              <m:t>1</m:t>
                            </m:r>
                            <m:r>
                              <m:rPr>
                                <m:nor/>
                              </m:rPr>
                              <a:rPr lang="mk-MK" b="0" i="0" dirty="0" smtClean="0"/>
                              <m:t>)</m:t>
                            </m:r>
                          </m:e>
                          <m:sup>
                            <m:r>
                              <a:rPr lang="mk-MK" b="0" i="1" smtClean="0">
                                <a:latin typeface="Cambria Math" panose="02040503050406030204" pitchFamily="18" charset="0"/>
                              </a:rPr>
                              <m:t>2</m:t>
                            </m:r>
                          </m:sup>
                        </m:sSup>
                        <m:r>
                          <a:rPr lang="mk-MK" b="0" i="1" smtClean="0">
                            <a:latin typeface="Cambria Math" panose="02040503050406030204" pitchFamily="18" charset="0"/>
                          </a:rPr>
                          <m:t>−</m:t>
                        </m:r>
                        <m:sSup>
                          <m:sSupPr>
                            <m:ctrlPr>
                              <a:rPr lang="ru-RU" i="1">
                                <a:latin typeface="Cambria Math" panose="02040503050406030204" pitchFamily="18" charset="0"/>
                              </a:rPr>
                            </m:ctrlPr>
                          </m:sSupPr>
                          <m:e>
                            <m:r>
                              <m:rPr>
                                <m:nor/>
                              </m:rPr>
                              <a:rPr lang="ru-RU" dirty="0"/>
                              <m:t>(</m:t>
                            </m:r>
                            <m:r>
                              <m:rPr>
                                <m:nor/>
                              </m:rPr>
                              <a:rPr lang="en-US" b="0" i="0" dirty="0" smtClean="0"/>
                              <m:t>G</m:t>
                            </m:r>
                            <m:r>
                              <m:rPr>
                                <m:nor/>
                              </m:rPr>
                              <a:rPr lang="en-US" dirty="0"/>
                              <m:t>2−</m:t>
                            </m:r>
                            <m:r>
                              <m:rPr>
                                <m:nor/>
                              </m:rPr>
                              <a:rPr lang="en-US" b="0" i="0" dirty="0" smtClean="0"/>
                              <m:t>G</m:t>
                            </m:r>
                            <m:r>
                              <m:rPr>
                                <m:nor/>
                              </m:rPr>
                              <a:rPr lang="en-US" dirty="0"/>
                              <m:t>1</m:t>
                            </m:r>
                            <m:r>
                              <m:rPr>
                                <m:nor/>
                              </m:rPr>
                              <a:rPr lang="mk-MK" dirty="0"/>
                              <m:t>)</m:t>
                            </m:r>
                          </m:e>
                          <m:sup>
                            <m:r>
                              <a:rPr lang="mk-MK" i="1">
                                <a:latin typeface="Cambria Math" panose="02040503050406030204" pitchFamily="18" charset="0"/>
                              </a:rPr>
                              <m:t>2</m:t>
                            </m:r>
                          </m:sup>
                        </m:sSup>
                        <m:r>
                          <a:rPr lang="mk-MK" b="0" i="1" smtClean="0">
                            <a:latin typeface="Cambria Math" panose="02040503050406030204" pitchFamily="18" charset="0"/>
                          </a:rPr>
                          <m:t>−</m:t>
                        </m:r>
                        <m:sSup>
                          <m:sSupPr>
                            <m:ctrlPr>
                              <a:rPr lang="ru-RU" i="1">
                                <a:latin typeface="Cambria Math" panose="02040503050406030204" pitchFamily="18" charset="0"/>
                              </a:rPr>
                            </m:ctrlPr>
                          </m:sSupPr>
                          <m:e>
                            <m:r>
                              <m:rPr>
                                <m:nor/>
                              </m:rPr>
                              <a:rPr lang="ru-RU" dirty="0"/>
                              <m:t>(</m:t>
                            </m:r>
                            <m:r>
                              <m:rPr>
                                <m:nor/>
                              </m:rPr>
                              <a:rPr lang="en-US" b="0" i="0" dirty="0" smtClean="0"/>
                              <m:t>R</m:t>
                            </m:r>
                            <m:r>
                              <m:rPr>
                                <m:nor/>
                              </m:rPr>
                              <a:rPr lang="en-US" dirty="0"/>
                              <m:t>2−</m:t>
                            </m:r>
                            <m:r>
                              <m:rPr>
                                <m:nor/>
                              </m:rPr>
                              <a:rPr lang="en-US" b="0" i="0" dirty="0" smtClean="0"/>
                              <m:t>R</m:t>
                            </m:r>
                            <m:r>
                              <m:rPr>
                                <m:nor/>
                              </m:rPr>
                              <a:rPr lang="en-US" dirty="0"/>
                              <m:t>1</m:t>
                            </m:r>
                            <m:r>
                              <m:rPr>
                                <m:nor/>
                              </m:rPr>
                              <a:rPr lang="mk-MK" dirty="0"/>
                              <m:t>)</m:t>
                            </m:r>
                          </m:e>
                          <m:sup>
                            <m:r>
                              <a:rPr lang="mk-MK" i="1">
                                <a:latin typeface="Cambria Math" panose="02040503050406030204" pitchFamily="18" charset="0"/>
                              </a:rPr>
                              <m:t>2</m:t>
                            </m:r>
                          </m:sup>
                        </m:sSup>
                      </m:e>
                    </m:rad>
                    <m:r>
                      <a:rPr lang="en-US" b="0" i="1" smtClean="0">
                        <a:latin typeface="Cambria Math" panose="02040503050406030204" pitchFamily="18" charset="0"/>
                      </a:rPr>
                      <m:t>, </m:t>
                    </m:r>
                  </m:oMath>
                </a14:m>
                <a:r>
                  <a:rPr lang="mk-MK" dirty="0"/>
                  <a:t>каде што [</a:t>
                </a:r>
                <a:r>
                  <a:rPr lang="mk-MK" dirty="0" err="1"/>
                  <a:t>B1</a:t>
                </a:r>
                <a:r>
                  <a:rPr lang="mk-MK" dirty="0"/>
                  <a:t>, </a:t>
                </a:r>
                <a:r>
                  <a:rPr lang="mk-MK" dirty="0" err="1"/>
                  <a:t>G1</a:t>
                </a:r>
                <a:r>
                  <a:rPr lang="mk-MK" dirty="0"/>
                  <a:t>, </a:t>
                </a:r>
                <a:r>
                  <a:rPr lang="mk-MK" dirty="0" err="1"/>
                  <a:t>R1</a:t>
                </a:r>
                <a:r>
                  <a:rPr lang="mk-MK" dirty="0"/>
                  <a:t>] е бојата на регион, а </a:t>
                </a:r>
                <a:r>
                  <a:rPr lang="en-US" dirty="0"/>
                  <a:t>[</a:t>
                </a:r>
                <a:r>
                  <a:rPr lang="en-US" dirty="0" err="1"/>
                  <a:t>B2</a:t>
                </a:r>
                <a:r>
                  <a:rPr lang="en-US" dirty="0"/>
                  <a:t>, </a:t>
                </a:r>
                <a:r>
                  <a:rPr lang="en-US" dirty="0" err="1"/>
                  <a:t>G2</a:t>
                </a:r>
                <a:r>
                  <a:rPr lang="en-US" dirty="0"/>
                  <a:t>, </a:t>
                </a:r>
                <a:r>
                  <a:rPr lang="en-US" dirty="0" err="1"/>
                  <a:t>R2</a:t>
                </a:r>
                <a:r>
                  <a:rPr lang="en-US" dirty="0"/>
                  <a:t>]</a:t>
                </a:r>
                <a:r>
                  <a:rPr lang="mk-MK" dirty="0"/>
                  <a:t> бојата на плочката.</a:t>
                </a:r>
                <a:endParaRPr lang="en-US" dirty="0"/>
              </a:p>
            </p:txBody>
          </p:sp>
        </mc:Choice>
        <mc:Fallback>
          <p:sp>
            <p:nvSpPr>
              <p:cNvPr id="3" name="Subtitle 2">
                <a:extLst>
                  <a:ext uri="{FF2B5EF4-FFF2-40B4-BE49-F238E27FC236}">
                    <a16:creationId xmlns:a16="http://schemas.microsoft.com/office/drawing/2014/main" id="{1901B20D-4C28-4DA3-ABBD-718C22A5E58B}"/>
                  </a:ext>
                </a:extLst>
              </p:cNvPr>
              <p:cNvSpPr>
                <a:spLocks noGrp="1" noRot="1" noChangeAspect="1" noMove="1" noResize="1" noEditPoints="1" noAdjustHandles="1" noChangeArrowheads="1" noChangeShapeType="1" noTextEdit="1"/>
              </p:cNvSpPr>
              <p:nvPr>
                <p:ph type="subTitle" idx="1"/>
              </p:nvPr>
            </p:nvSpPr>
            <p:spPr>
              <a:xfrm>
                <a:off x="5682343" y="2831275"/>
                <a:ext cx="6509657" cy="3408935"/>
              </a:xfrm>
              <a:blipFill>
                <a:blip r:embed="rId3"/>
                <a:stretch>
                  <a:fillRect r="-281"/>
                </a:stretch>
              </a:blipFill>
            </p:spPr>
            <p:txBody>
              <a:bodyPr/>
              <a:lstStyle/>
              <a:p>
                <a:r>
                  <a:rPr lang="mk-MK">
                    <a:noFill/>
                  </a:rPr>
                  <a:t> </a:t>
                </a:r>
              </a:p>
            </p:txBody>
          </p:sp>
        </mc:Fallback>
      </mc:AlternateContent>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2388330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29789" y="391886"/>
            <a:ext cx="6594768" cy="1675622"/>
          </a:xfrm>
        </p:spPr>
        <p:txBody>
          <a:bodyPr>
            <a:normAutofit/>
          </a:bodyPr>
          <a:lstStyle/>
          <a:p>
            <a:r>
              <a:rPr lang="mk-MK" dirty="0"/>
              <a:t>Дефинирање на проблемот</a:t>
            </a:r>
            <a:r>
              <a:rPr lang="en-US" dirty="0"/>
              <a: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783634" y="2174662"/>
            <a:ext cx="6594768" cy="4291451"/>
          </a:xfrm>
        </p:spPr>
        <p:txBody>
          <a:bodyPr>
            <a:normAutofit fontScale="47500" lnSpcReduction="20000"/>
          </a:bodyPr>
          <a:lstStyle/>
          <a:p>
            <a:r>
              <a:rPr lang="ru-RU" dirty="0"/>
              <a:t>Основниот предизвик</a:t>
            </a:r>
            <a:r>
              <a:rPr lang="en-US" dirty="0"/>
              <a:t> </a:t>
            </a:r>
            <a:r>
              <a:rPr lang="mk-MK" dirty="0"/>
              <a:t>на </a:t>
            </a:r>
            <a:r>
              <a:rPr lang="ru-RU" dirty="0"/>
              <a:t>алгоритамот е генерирање на мозаик којшто ќе ја задржи целокупната структура, семантика и визуелни детали на оригиналната влезна слика и ќе го направи тоа преку користење на ефикасен пресметковен алгоритам. Во надминувањето на овој предизвик, ќе разгледаме повеќе карактеристики на самиот проблем и алгоритам, како што се:</a:t>
            </a:r>
          </a:p>
          <a:p>
            <a:pPr marL="342900" indent="-342900">
              <a:buFont typeface="Arial" panose="020B0604020202020204" pitchFamily="34" charset="0"/>
              <a:buChar char="•"/>
            </a:pPr>
            <a:r>
              <a:rPr lang="ru-RU" dirty="0"/>
              <a:t>Избор на влезната фотографија</a:t>
            </a:r>
          </a:p>
          <a:p>
            <a:pPr marL="342900" indent="-342900">
              <a:buFont typeface="Arial" panose="020B0604020202020204" pitchFamily="34" charset="0"/>
              <a:buChar char="•"/>
            </a:pPr>
            <a:r>
              <a:rPr lang="ru-RU" dirty="0"/>
              <a:t>Избор на множеството плочки</a:t>
            </a:r>
          </a:p>
          <a:p>
            <a:pPr marL="342900" indent="-342900">
              <a:buFont typeface="Arial" panose="020B0604020202020204" pitchFamily="34" charset="0"/>
              <a:buChar char="•"/>
            </a:pPr>
            <a:r>
              <a:rPr lang="ru-RU" dirty="0"/>
              <a:t>Избор на големината на регионите и плочките</a:t>
            </a:r>
          </a:p>
          <a:p>
            <a:pPr marL="342900" indent="-342900">
              <a:buFont typeface="Arial" panose="020B0604020202020204" pitchFamily="34" charset="0"/>
              <a:buChar char="•"/>
            </a:pPr>
            <a:r>
              <a:rPr lang="mk-MK" dirty="0"/>
              <a:t>              </a:t>
            </a:r>
            <a:r>
              <a:rPr lang="mk-MK" dirty="0">
                <a:solidFill>
                  <a:schemeClr val="bg1">
                    <a:lumMod val="75000"/>
                  </a:schemeClr>
                </a:solidFill>
              </a:rPr>
              <a:t>Изборната (максимална) големина на плочките</a:t>
            </a:r>
          </a:p>
          <a:p>
            <a:pPr marL="342900" indent="-342900">
              <a:buFont typeface="Arial" panose="020B0604020202020204" pitchFamily="34" charset="0"/>
              <a:buChar char="•"/>
            </a:pPr>
            <a:r>
              <a:rPr lang="mk-MK" dirty="0">
                <a:solidFill>
                  <a:schemeClr val="bg1">
                    <a:lumMod val="75000"/>
                  </a:schemeClr>
                </a:solidFill>
              </a:rPr>
              <a:t>              Јаснотијата во детали во добиениот мозаик</a:t>
            </a:r>
          </a:p>
          <a:p>
            <a:pPr marL="342900" indent="-342900">
              <a:buFont typeface="Arial" panose="020B0604020202020204" pitchFamily="34" charset="0"/>
              <a:buChar char="•"/>
            </a:pPr>
            <a:r>
              <a:rPr lang="mk-MK" dirty="0">
                <a:solidFill>
                  <a:schemeClr val="bg1">
                    <a:lumMod val="75000"/>
                  </a:schemeClr>
                </a:solidFill>
              </a:rPr>
              <a:t>              Брзината на извршување на алгоритамот</a:t>
            </a:r>
          </a:p>
          <a:p>
            <a:pPr marL="342900" indent="-342900">
              <a:buFont typeface="Arial" panose="020B0604020202020204" pitchFamily="34" charset="0"/>
              <a:buChar char="•"/>
            </a:pPr>
            <a:r>
              <a:rPr lang="mk-MK" dirty="0">
                <a:solidFill>
                  <a:schemeClr val="bg1">
                    <a:lumMod val="75000"/>
                  </a:schemeClr>
                </a:solidFill>
              </a:rPr>
              <a:t>              Големината на влезната фотографија</a:t>
            </a:r>
          </a:p>
          <a:p>
            <a:pPr marL="342900" indent="-342900">
              <a:buFont typeface="Arial" panose="020B0604020202020204" pitchFamily="34" charset="0"/>
              <a:buChar char="•"/>
            </a:pPr>
            <a:r>
              <a:rPr lang="mk-MK" dirty="0"/>
              <a:t>Избор на параметрите на алгоритамот за креирање дигитални мозаици</a:t>
            </a:r>
          </a:p>
          <a:p>
            <a:pPr marL="342900" indent="-342900">
              <a:buFont typeface="Arial" panose="020B0604020202020204" pitchFamily="34" charset="0"/>
              <a:buChar char="•"/>
            </a:pPr>
            <a:endParaRPr lang="mk-MK" sz="1800" dirty="0">
              <a:effectLst/>
              <a:latin typeface="Aptos" panose="020B0004020202020204" pitchFamily="34" charset="0"/>
              <a:ea typeface="Aptos" panose="020B0004020202020204" pitchFamily="34" charset="0"/>
              <a:cs typeface="Times New Roman" panose="02020603050405020304" pitchFamily="18" charset="0"/>
            </a:endParaRPr>
          </a:p>
          <a:p>
            <a:pPr marL="342900" indent="-342900">
              <a:buFont typeface="Arial" panose="020B0604020202020204" pitchFamily="34" charset="0"/>
              <a:buChar char="•"/>
            </a:pPr>
            <a:endParaRPr lang="en-US" dirty="0"/>
          </a:p>
        </p:txBody>
      </p:sp>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Placeholder 6" descr="A group of birds in a field&#10;&#10;Description automatically generated">
            <a:extLst>
              <a:ext uri="{FF2B5EF4-FFF2-40B4-BE49-F238E27FC236}">
                <a16:creationId xmlns:a16="http://schemas.microsoft.com/office/drawing/2014/main" id="{B208D2E0-36AC-1DAF-6D96-37F52CF1124D}"/>
              </a:ext>
            </a:extLst>
          </p:cNvPr>
          <p:cNvPicPr>
            <a:picLocks noGrp="1" noChangeAspect="1"/>
          </p:cNvPicPr>
          <p:nvPr>
            <p:ph type="pic" sz="quarter" idx="13"/>
          </p:nvPr>
        </p:nvPicPr>
        <p:blipFill>
          <a:blip r:embed="rId3"/>
          <a:srcRect l="31191" r="31191"/>
          <a:stretch>
            <a:fillRect/>
          </a:stretch>
        </p:blipFill>
        <p:spPr/>
      </p:pic>
    </p:spTree>
    <p:extLst>
      <p:ext uri="{BB962C8B-B14F-4D97-AF65-F5344CB8AC3E}">
        <p14:creationId xmlns:p14="http://schemas.microsoft.com/office/powerpoint/2010/main" val="1329539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ru-RU" dirty="0"/>
              <a:t>Начин на креирање на дигитални мозаици</a:t>
            </a:r>
            <a:endParaRPr lang="en-US" dirty="0"/>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3059113"/>
            <a:ext cx="6597650" cy="3295650"/>
          </a:xfrm>
        </p:spPr>
        <p:txBody>
          <a:bodyPr vert="horz" lIns="91440" tIns="45720" rIns="91440" bIns="45720" rtlCol="0" anchor="t">
            <a:normAutofit/>
          </a:bodyPr>
          <a:lstStyle/>
          <a:p>
            <a:r>
              <a:rPr lang="ru-RU" dirty="0"/>
              <a:t>Алгоритамот за креирање на дигиталните мозаици, влезната слика ја дели на голем број региони со иста големина како и плочките. Потоа со помош на формулата за сличност помеѓу две слики, од конечно дефинирано множество со плочки ќе ја избери онаа која е најслична, односно најблиска, според бојата, до дадениот регион во влезната слика. Вака избраните плочки потоа ќе се искомбинираат и дигитално „залепат“ за да се добие посакуваниот дигитален мозаик. </a:t>
            </a:r>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mk-MK" dirty="0"/>
              <a:t>Подобрување на алгоритамот за креирање дигитални мозаици</a:t>
            </a:r>
            <a:r>
              <a:rPr lang="en-US" dirty="0"/>
              <a:t>​</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2590800"/>
            <a:ext cx="4514850" cy="3505200"/>
          </a:xfrm>
        </p:spPr>
        <p:txBody>
          <a:bodyPr vert="horz" lIns="91440" tIns="45720" rIns="91440" bIns="45720" rtlCol="0" anchor="t">
            <a:normAutofit fontScale="92500"/>
          </a:bodyPr>
          <a:lstStyle/>
          <a:p>
            <a:r>
              <a:rPr lang="ru-RU" dirty="0"/>
              <a:t>Претходно објаснетиот алгоритам, за да ја пронајде најблиската плочка на даден регион, потребно е да ја измине секоја можна плочка од множеството со плочки, да ја пресметаме нивната оддалеченост и да ја земе онаа чијашто оддалеченост е најмала. </a:t>
            </a:r>
          </a:p>
          <a:p>
            <a:r>
              <a:rPr lang="ru-RU" dirty="0"/>
              <a:t>Па така, доколку во една фотографија имаме N региони и M плочки, временската сложеност на основниот алгоритам изнесува О(NM). Оваа временска сложеност е доста лоша и токму затоа сакаме да ја подобриме. </a:t>
            </a:r>
            <a:endParaRPr lang="en-US" dirty="0"/>
          </a:p>
          <a:p>
            <a:pPr lvl="1"/>
            <a:endParaRPr lang="en-US" dirty="0"/>
          </a:p>
        </p:txBody>
      </p:sp>
      <p:sp>
        <p:nvSpPr>
          <p:cNvPr id="8" name="Content Placeholder 7">
            <a:extLst>
              <a:ext uri="{FF2B5EF4-FFF2-40B4-BE49-F238E27FC236}">
                <a16:creationId xmlns:a16="http://schemas.microsoft.com/office/drawing/2014/main" id="{813F3455-E568-40C9-9F4D-8C89F4CD95F8}"/>
              </a:ext>
            </a:extLst>
          </p:cNvPr>
          <p:cNvSpPr>
            <a:spLocks noGrp="1"/>
          </p:cNvSpPr>
          <p:nvPr>
            <p:ph sz="half" idx="15"/>
          </p:nvPr>
        </p:nvSpPr>
        <p:spPr>
          <a:xfrm>
            <a:off x="5646738" y="2590800"/>
            <a:ext cx="4514850" cy="3505200"/>
          </a:xfrm>
        </p:spPr>
        <p:txBody>
          <a:bodyPr vert="horz" lIns="91440" tIns="45720" rIns="91440" bIns="45720" rtlCol="0" anchor="t">
            <a:normAutofit/>
          </a:bodyPr>
          <a:lstStyle/>
          <a:p>
            <a:r>
              <a:rPr lang="mk-MK" dirty="0"/>
              <a:t>Подобрувањето на алгоритамот ќе го направиме со три опции</a:t>
            </a:r>
            <a:r>
              <a:rPr lang="en-US" dirty="0"/>
              <a:t>:</a:t>
            </a:r>
          </a:p>
          <a:p>
            <a:pPr lvl="1"/>
            <a:r>
              <a:rPr lang="mk-MK" dirty="0"/>
              <a:t>Рандомизација</a:t>
            </a:r>
            <a:endParaRPr lang="en-US" dirty="0"/>
          </a:p>
          <a:p>
            <a:pPr lvl="1"/>
            <a:r>
              <a:rPr lang="mk-MK" dirty="0"/>
              <a:t>Употреба на КД-дрва</a:t>
            </a:r>
            <a:endParaRPr lang="en-US" dirty="0"/>
          </a:p>
          <a:p>
            <a:pPr lvl="1"/>
            <a:r>
              <a:rPr lang="mk-MK" dirty="0"/>
              <a:t>Паралелизација</a:t>
            </a:r>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2379306" y="592413"/>
            <a:ext cx="9553416" cy="2039341"/>
          </a:xfrm>
        </p:spPr>
        <p:txBody>
          <a:bodyPr>
            <a:normAutofit/>
          </a:bodyPr>
          <a:lstStyle/>
          <a:p>
            <a:r>
              <a:rPr lang="ru-RU" dirty="0"/>
              <a:t>Подобрување на алгоритамот со воведување на рандомизација</a:t>
            </a:r>
            <a:endParaRPr lang="en-US" dirty="0"/>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a:off x="3526037" y="2631755"/>
            <a:ext cx="7791995" cy="3218540"/>
          </a:xfrm>
        </p:spPr>
        <p:txBody>
          <a:bodyPr>
            <a:normAutofit/>
          </a:bodyPr>
          <a:lstStyle/>
          <a:p>
            <a:r>
              <a:rPr lang="ru-RU" dirty="0"/>
              <a:t>Рандомизацијата значи дека при определувањето на најблиска плочка на даден регион, место да го изминуваме целото множество плочки, ќе изминеме само R случајно избрани плочки. R-те случајно избрани плочки ќе бидат различни за секој регион со цел да му дадеме на алгоритамот што е можно поголема шанса за избор на посоодветна плочка.</a:t>
            </a:r>
          </a:p>
          <a:p>
            <a:r>
              <a:rPr lang="ru-RU" dirty="0"/>
              <a:t>На овој начин ја подобруваме временската сложеност на алгоритамот од О(</a:t>
            </a:r>
            <a:r>
              <a:rPr lang="en-US" dirty="0"/>
              <a:t>NM)</a:t>
            </a:r>
            <a:r>
              <a:rPr lang="mk-MK" dirty="0"/>
              <a:t> на О(</a:t>
            </a:r>
            <a:r>
              <a:rPr lang="en-US" dirty="0"/>
              <a:t>NR</a:t>
            </a:r>
            <a:r>
              <a:rPr lang="mk-MK" dirty="0"/>
              <a:t>)</a:t>
            </a:r>
            <a:r>
              <a:rPr lang="en-US" dirty="0"/>
              <a:t>, </a:t>
            </a:r>
            <a:r>
              <a:rPr lang="mk-MK" dirty="0"/>
              <a:t>каде што </a:t>
            </a:r>
            <a:r>
              <a:rPr lang="en-US" dirty="0"/>
              <a:t>R &lt;&lt;</a:t>
            </a:r>
            <a:r>
              <a:rPr lang="mk-MK" dirty="0"/>
              <a:t> М</a:t>
            </a:r>
            <a:r>
              <a:rPr lang="ru-RU" dirty="0"/>
              <a:t> </a:t>
            </a:r>
            <a:endParaRPr lang="mk-MK" dirty="0"/>
          </a:p>
          <a:p>
            <a:r>
              <a:rPr lang="ru-RU" dirty="0"/>
              <a:t>Што ќе се случи ако рандомизацијата ја правиме на ниво на влезна слика, место на ниво на регион?</a:t>
            </a:r>
          </a:p>
          <a:p>
            <a:r>
              <a:rPr lang="ru-RU" dirty="0"/>
              <a:t>- Краткиот одоговер е: ќе го влошиме „квалитетот“ на крајниот мозаик.</a:t>
            </a:r>
            <a:endParaRPr lang="en-US"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418789964"/>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{DFB5F989-76EC-461C-A80D-8947250251AE}tf33968143_win32</Template>
  <TotalTime>107</TotalTime>
  <Words>1381</Words>
  <Application>Microsoft Office PowerPoint</Application>
  <PresentationFormat>Widescreen</PresentationFormat>
  <Paragraphs>91</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Arial</vt:lpstr>
      <vt:lpstr>Avenir Next LT Pro</vt:lpstr>
      <vt:lpstr>Calibri</vt:lpstr>
      <vt:lpstr>Cambria Math</vt:lpstr>
      <vt:lpstr>Custom</vt:lpstr>
      <vt:lpstr>„Алгоритам за креирање на дигитален мозаик“</vt:lpstr>
      <vt:lpstr>Што претставува мозаик?</vt:lpstr>
      <vt:lpstr>Пример за влезна слика и мозаик добиен со алгоритам за креирање на дигитални мозаици</vt:lpstr>
      <vt:lpstr>Уметнички причини за креирање на дигиталните мозаици</vt:lpstr>
      <vt:lpstr>Дефинирање на поимите плочка, регион, боја на регион/плочка и оддалеченост</vt:lpstr>
      <vt:lpstr>Дефинирање на проблемот​</vt:lpstr>
      <vt:lpstr>Начин на креирање на дигитални мозаици</vt:lpstr>
      <vt:lpstr>Подобрување на алгоритамот за креирање дигитални мозаици​</vt:lpstr>
      <vt:lpstr>Подобрување на алгоритамот со воведување на рандомизација</vt:lpstr>
      <vt:lpstr>Мозаици добиени со и без радномизација​</vt:lpstr>
      <vt:lpstr>Подобрување на алгоритамот со употреба на кд-дрва</vt:lpstr>
      <vt:lpstr>Што претставуваат кд-дрва?</vt:lpstr>
      <vt:lpstr>Мозаици добиени со употреба на кд-дрва​</vt:lpstr>
      <vt:lpstr>Подобрување на алгоритамот со воведување на паралелизација</vt:lpstr>
      <vt:lpstr>Најкратко време на извршување на алгоритамот</vt:lpstr>
      <vt:lpstr>Завршни зборови</vt:lpstr>
      <vt:lpstr>Ви благодарам</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Viktor Kostadinoski</dc:creator>
  <cp:lastModifiedBy>Viktor Kostadinoski</cp:lastModifiedBy>
  <cp:revision>4</cp:revision>
  <dcterms:created xsi:type="dcterms:W3CDTF">2024-09-15T19:16:59Z</dcterms:created>
  <dcterms:modified xsi:type="dcterms:W3CDTF">2024-09-15T21:04:29Z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